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024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20" y="188640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Бюджетное учреждение социального обслуживания  Вологодской области  «Комплексный центр социального обслуживания населения  Устюженского района «Гармония»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5536" y="1398534"/>
            <a:ext cx="8352928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000" b="1" dirty="0">
                <a:solidFill>
                  <a:srgbClr val="002060"/>
                </a:solidFill>
                <a:latin typeface="Arial Black" panose="020B0A04020102020204" pitchFamily="34" charset="0"/>
              </a:rPr>
              <a:t>МЕЖДУНАРОДНЫЙ ДЕНЬ </a:t>
            </a:r>
          </a:p>
          <a:p>
            <a:pPr lvl="0" algn="ctr"/>
            <a:endParaRPr lang="ru-RU" sz="44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lvl="0" algn="ctr"/>
            <a:r>
              <a:rPr lang="ru-RU" sz="4000" b="1" dirty="0">
                <a:solidFill>
                  <a:srgbClr val="FF0000"/>
                </a:solidFill>
                <a:latin typeface="Arial Black" panose="020B0A04020102020204" pitchFamily="34" charset="0"/>
              </a:rPr>
              <a:t>ДЕТСКОГО ТЕЛЕФОНА ДОВЕРИЯ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0" b="96800" l="1843" r="986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077072"/>
            <a:ext cx="2646363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6384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47664" y="557784"/>
            <a:ext cx="6488240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1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17 мая в России отмечается </a:t>
            </a:r>
            <a:r>
              <a:rPr lang="ru-RU" sz="31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Международный день детского телефона доверия, </a:t>
            </a:r>
            <a:endParaRPr lang="ru-RU" sz="3100" b="1" dirty="0" smtClean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/>
            <a:r>
              <a:rPr lang="ru-RU" sz="31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который </a:t>
            </a:r>
            <a:r>
              <a:rPr lang="ru-RU" sz="31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призван привлечь внимание широкой общественности к необходимости усиления мер по защите детей в трудной жизненной ситуации и помощи им:</a:t>
            </a:r>
            <a:br>
              <a:rPr lang="ru-RU" sz="31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3100" dirty="0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3100" dirty="0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8-800-2000-122</a:t>
            </a:r>
            <a:r>
              <a:rPr lang="ru-RU" sz="2200" dirty="0">
                <a:solidFill>
                  <a:srgbClr val="5B9BD5">
                    <a:lumMod val="75000"/>
                  </a:srgbClr>
                </a:solidFill>
                <a:latin typeface="Calibri Light"/>
                <a:ea typeface="+mj-ea"/>
                <a:cs typeface="+mj-cs"/>
              </a:rPr>
              <a:t/>
            </a:r>
            <a:br>
              <a:rPr lang="ru-RU" sz="2200" dirty="0">
                <a:solidFill>
                  <a:srgbClr val="5B9BD5">
                    <a:lumMod val="75000"/>
                  </a:srgbClr>
                </a:solidFill>
                <a:latin typeface="Calibri Light"/>
                <a:ea typeface="+mj-ea"/>
                <a:cs typeface="+mj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1567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59633" y="476672"/>
            <a:ext cx="619268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Многие из нас порой не знают, как поступить в той или иной сложной жизненной ситуации. Не знают, к кому обратиться за помощью, поддержкой. Хорошо, когда в семье есть взаимопонимание и можно поделиться своими переживаниями с родителями, братом или сестрой. Некоторыми переживаниями можно поделиться со своим другом или подругой. Но бывают такие ситуации, когда не хочется делиться переживаниями с друзьями или близкими.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463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59632" y="836712"/>
            <a:ext cx="7200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solidFill>
                  <a:srgbClr val="5B9BD5">
                    <a:lumMod val="75000"/>
                  </a:srgbClr>
                </a:solidFill>
                <a:latin typeface="Calibri Light"/>
                <a:ea typeface="+mj-ea"/>
                <a:cs typeface="+mj-cs"/>
              </a:rPr>
              <a:t>Принципы работы службы</a:t>
            </a:r>
            <a:br>
              <a:rPr lang="ru-RU" sz="4400" b="1" dirty="0">
                <a:solidFill>
                  <a:srgbClr val="5B9BD5">
                    <a:lumMod val="75000"/>
                  </a:srgbClr>
                </a:solidFill>
                <a:latin typeface="Calibri Light"/>
                <a:ea typeface="+mj-ea"/>
                <a:cs typeface="+mj-cs"/>
              </a:rPr>
            </a:br>
            <a:r>
              <a:rPr lang="ru-RU" sz="4400" b="1" dirty="0">
                <a:solidFill>
                  <a:srgbClr val="FF0000"/>
                </a:solidFill>
                <a:latin typeface="Calibri Light"/>
                <a:ea typeface="+mj-ea"/>
                <a:cs typeface="+mj-cs"/>
              </a:rPr>
              <a:t>«Телефон доверия» </a:t>
            </a:r>
            <a:br>
              <a:rPr lang="ru-RU" sz="4400" b="1" dirty="0">
                <a:solidFill>
                  <a:srgbClr val="FF0000"/>
                </a:solidFill>
                <a:latin typeface="Calibri Light"/>
                <a:ea typeface="+mj-ea"/>
                <a:cs typeface="+mj-cs"/>
              </a:rPr>
            </a:br>
            <a:r>
              <a:rPr lang="ru-RU" sz="4400" b="1" dirty="0">
                <a:solidFill>
                  <a:srgbClr val="00B050"/>
                </a:solidFill>
                <a:latin typeface="Calibri Light"/>
                <a:ea typeface="+mj-ea"/>
                <a:cs typeface="+mj-cs"/>
              </a:rPr>
              <a:t>Доступность </a:t>
            </a:r>
            <a:br>
              <a:rPr lang="ru-RU" sz="4400" b="1" dirty="0">
                <a:solidFill>
                  <a:srgbClr val="00B050"/>
                </a:solidFill>
                <a:latin typeface="Calibri Light"/>
                <a:ea typeface="+mj-ea"/>
                <a:cs typeface="+mj-cs"/>
              </a:rPr>
            </a:br>
            <a:r>
              <a:rPr lang="ru-RU" sz="4400" b="1" dirty="0">
                <a:solidFill>
                  <a:srgbClr val="00B050"/>
                </a:solidFill>
                <a:latin typeface="Calibri Light"/>
                <a:ea typeface="+mj-ea"/>
                <a:cs typeface="+mj-cs"/>
              </a:rPr>
              <a:t>Анонимность </a:t>
            </a:r>
            <a:br>
              <a:rPr lang="ru-RU" sz="4400" b="1" dirty="0">
                <a:solidFill>
                  <a:srgbClr val="00B050"/>
                </a:solidFill>
                <a:latin typeface="Calibri Light"/>
                <a:ea typeface="+mj-ea"/>
                <a:cs typeface="+mj-cs"/>
              </a:rPr>
            </a:br>
            <a:r>
              <a:rPr lang="ru-RU" sz="4400" b="1" dirty="0">
                <a:solidFill>
                  <a:srgbClr val="00B050"/>
                </a:solidFill>
                <a:latin typeface="Calibri Light"/>
                <a:ea typeface="+mj-ea"/>
                <a:cs typeface="+mj-cs"/>
              </a:rPr>
              <a:t>Доверительность </a:t>
            </a:r>
            <a:br>
              <a:rPr lang="ru-RU" sz="4400" b="1" dirty="0">
                <a:solidFill>
                  <a:srgbClr val="00B050"/>
                </a:solidFill>
                <a:latin typeface="Calibri Light"/>
                <a:ea typeface="+mj-ea"/>
                <a:cs typeface="+mj-cs"/>
              </a:rPr>
            </a:br>
            <a:r>
              <a:rPr lang="ru-RU" sz="4400" b="1" dirty="0">
                <a:solidFill>
                  <a:srgbClr val="00B050"/>
                </a:solidFill>
                <a:latin typeface="Calibri Light"/>
                <a:ea typeface="+mj-ea"/>
                <a:cs typeface="+mj-cs"/>
              </a:rPr>
              <a:t>Конфиденциальность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9456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63688" y="836712"/>
            <a:ext cx="5688632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600" b="1" dirty="0">
                <a:solidFill>
                  <a:srgbClr val="FF0000"/>
                </a:solidFill>
                <a:latin typeface="Calibri Light"/>
                <a:ea typeface="+mj-ea"/>
                <a:cs typeface="+mj-cs"/>
              </a:rPr>
              <a:t>ПОМОЩЬ ПО ТЕЛЕФОНУ ДОВЕРИЯ </a:t>
            </a:r>
            <a:r>
              <a:rPr lang="ru-RU" sz="3600" b="1" dirty="0" smtClean="0">
                <a:solidFill>
                  <a:srgbClr val="FF0000"/>
                </a:solidFill>
                <a:latin typeface="Calibri Light"/>
                <a:ea typeface="+mj-ea"/>
                <a:cs typeface="+mj-cs"/>
              </a:rPr>
              <a:t>ОКАЗЫВАЕТСЯ </a:t>
            </a:r>
            <a:r>
              <a:rPr lang="ru-RU" sz="3600" b="1" dirty="0">
                <a:solidFill>
                  <a:srgbClr val="FF0000"/>
                </a:solidFill>
                <a:latin typeface="Calibri Light"/>
                <a:ea typeface="+mj-ea"/>
                <a:cs typeface="+mj-cs"/>
              </a:rPr>
              <a:t>КРУГЛОСУТОЧНО, </a:t>
            </a:r>
            <a:r>
              <a:rPr lang="ru-RU" sz="3600" b="1" dirty="0" smtClean="0">
                <a:solidFill>
                  <a:srgbClr val="FF0000"/>
                </a:solidFill>
                <a:latin typeface="Calibri Light"/>
                <a:ea typeface="+mj-ea"/>
                <a:cs typeface="+mj-cs"/>
              </a:rPr>
              <a:t>АНОНИМНО,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Calibri Light"/>
                <a:ea typeface="+mj-ea"/>
                <a:cs typeface="+mj-cs"/>
              </a:rPr>
              <a:t> </a:t>
            </a:r>
            <a:r>
              <a:rPr lang="ru-RU" sz="3600" b="1" dirty="0">
                <a:solidFill>
                  <a:srgbClr val="FF0000"/>
                </a:solidFill>
                <a:latin typeface="Calibri Light"/>
                <a:ea typeface="+mj-ea"/>
                <a:cs typeface="+mj-cs"/>
              </a:rPr>
              <a:t>КОНФИДЕНЦИАЛЬНО И БЕСПЛАТНО</a:t>
            </a:r>
            <a:r>
              <a:rPr lang="ru-RU" sz="4000" b="1" dirty="0" smtClean="0">
                <a:solidFill>
                  <a:srgbClr val="FF0000"/>
                </a:solidFill>
                <a:latin typeface="Calibri Light"/>
                <a:ea typeface="+mj-ea"/>
                <a:cs typeface="+mj-cs"/>
              </a:rPr>
              <a:t>!</a:t>
            </a:r>
            <a:r>
              <a:rPr lang="ru-RU" sz="5900" b="1" dirty="0" smtClean="0">
                <a:solidFill>
                  <a:srgbClr val="FF0000"/>
                </a:solidFill>
                <a:latin typeface="Calibri Light"/>
                <a:ea typeface="+mj-ea"/>
                <a:cs typeface="+mj-cs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795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71600" y="1697757"/>
            <a:ext cx="7200800" cy="4078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ea typeface="+mj-ea"/>
                <a:cs typeface="+mj-cs"/>
              </a:rPr>
              <a:t>Информирование о телефоне доверия – шаг к безопасности ребенка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ea typeface="+mj-ea"/>
                <a:cs typeface="+mj-cs"/>
              </a:rPr>
              <a:t>!</a:t>
            </a:r>
          </a:p>
          <a:p>
            <a:pPr algn="ctr"/>
            <a:r>
              <a:rPr lang="ru-RU" sz="4000" b="1" dirty="0">
                <a:solidFill>
                  <a:srgbClr val="FF0000"/>
                </a:solidFill>
                <a:latin typeface="Calibri Light"/>
                <a:ea typeface="+mj-ea"/>
                <a:cs typeface="+mj-cs"/>
              </a:rPr>
              <a:t/>
            </a:r>
            <a:br>
              <a:rPr lang="ru-RU" sz="4000" b="1" dirty="0">
                <a:solidFill>
                  <a:srgbClr val="FF0000"/>
                </a:solidFill>
                <a:latin typeface="Calibri Light"/>
                <a:ea typeface="+mj-ea"/>
                <a:cs typeface="+mj-cs"/>
              </a:rPr>
            </a:br>
            <a:r>
              <a:rPr lang="ru-RU" sz="5900" b="1" dirty="0">
                <a:solidFill>
                  <a:srgbClr val="FF0000"/>
                </a:solidFill>
                <a:latin typeface="Calibri Light"/>
                <a:ea typeface="+mj-ea"/>
                <a:cs typeface="+mj-cs"/>
              </a:rPr>
              <a:t> </a:t>
            </a:r>
            <a:r>
              <a:rPr lang="ru-RU" sz="5900" b="1" u="sng" dirty="0">
                <a:solidFill>
                  <a:srgbClr val="FF0000"/>
                </a:solidFill>
                <a:latin typeface="Calibri Light"/>
                <a:ea typeface="+mj-ea"/>
                <a:cs typeface="+mj-cs"/>
              </a:rPr>
              <a:t>8-800-2000-122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89376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153</Words>
  <Application>Microsoft Office PowerPoint</Application>
  <PresentationFormat>Экран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Bulbatros</dc:creator>
  <cp:lastModifiedBy>Yurist</cp:lastModifiedBy>
  <cp:revision>3</cp:revision>
  <dcterms:created xsi:type="dcterms:W3CDTF">2020-05-18T07:18:20Z</dcterms:created>
  <dcterms:modified xsi:type="dcterms:W3CDTF">2020-05-18T07:39:00Z</dcterms:modified>
</cp:coreProperties>
</file>